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6" r:id="rId3"/>
    <p:sldId id="277" r:id="rId4"/>
    <p:sldId id="278" r:id="rId5"/>
    <p:sldId id="272" r:id="rId6"/>
    <p:sldId id="279" r:id="rId7"/>
    <p:sldId id="280" r:id="rId8"/>
    <p:sldId id="281" r:id="rId9"/>
    <p:sldId id="275" r:id="rId10"/>
    <p:sldId id="259" r:id="rId11"/>
    <p:sldId id="260" r:id="rId12"/>
    <p:sldId id="261" r:id="rId13"/>
    <p:sldId id="262" r:id="rId14"/>
    <p:sldId id="263" r:id="rId15"/>
    <p:sldId id="264" r:id="rId16"/>
    <p:sldId id="257" r:id="rId17"/>
    <p:sldId id="266" r:id="rId18"/>
    <p:sldId id="267" r:id="rId19"/>
    <p:sldId id="268" r:id="rId20"/>
    <p:sldId id="269" r:id="rId21"/>
    <p:sldId id="270" r:id="rId22"/>
    <p:sldId id="265" r:id="rId23"/>
    <p:sldId id="271" r:id="rId24"/>
    <p:sldId id="274" r:id="rId25"/>
    <p:sldId id="27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561EAE-DBD8-4B0A-9F81-3F1A287C306E}" type="datetimeFigureOut">
              <a:rPr lang="en-US" smtClean="0"/>
              <a:pPr/>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4C309-7225-427E-B121-8B824C9E8E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1EAE-DBD8-4B0A-9F81-3F1A287C306E}" type="datetimeFigureOut">
              <a:rPr lang="en-US" smtClean="0"/>
              <a:pPr/>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4C309-7225-427E-B121-8B824C9E8E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1EAE-DBD8-4B0A-9F81-3F1A287C306E}" type="datetimeFigureOut">
              <a:rPr lang="en-US" smtClean="0"/>
              <a:pPr/>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4C309-7225-427E-B121-8B824C9E8E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561EAE-DBD8-4B0A-9F81-3F1A287C306E}" type="datetimeFigureOut">
              <a:rPr lang="en-US" smtClean="0"/>
              <a:pPr/>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4C309-7225-427E-B121-8B824C9E8E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B3561EAE-DBD8-4B0A-9F81-3F1A287C306E}" type="datetimeFigureOut">
              <a:rPr lang="en-US" smtClean="0"/>
              <a:pPr/>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4C309-7225-427E-B121-8B824C9E8E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561EAE-DBD8-4B0A-9F81-3F1A287C306E}" type="datetimeFigureOut">
              <a:rPr lang="en-US" smtClean="0"/>
              <a:pPr/>
              <a:t>5/7/2013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4C309-7225-427E-B121-8B824C9E8EC3}"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561EAE-DBD8-4B0A-9F81-3F1A287C306E}" type="datetimeFigureOut">
              <a:rPr lang="en-US" smtClean="0"/>
              <a:pPr/>
              <a:t>5/7/2013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D4C309-7225-427E-B121-8B824C9E8E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561EAE-DBD8-4B0A-9F81-3F1A287C306E}" type="datetimeFigureOut">
              <a:rPr lang="en-US" smtClean="0"/>
              <a:pPr/>
              <a:t>5/7/2013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D4C309-7225-427E-B121-8B824C9E8E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61EAE-DBD8-4B0A-9F81-3F1A287C306E}" type="datetimeFigureOut">
              <a:rPr lang="en-US" smtClean="0"/>
              <a:pPr/>
              <a:t>5/7/2013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D4C309-7225-427E-B121-8B824C9E8E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B3561EAE-DBD8-4B0A-9F81-3F1A287C306E}" type="datetimeFigureOut">
              <a:rPr lang="en-US" smtClean="0"/>
              <a:pPr/>
              <a:t>5/7/2013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AD4C309-7225-427E-B121-8B824C9E8E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561EAE-DBD8-4B0A-9F81-3F1A287C306E}" type="datetimeFigureOut">
              <a:rPr lang="en-US" smtClean="0"/>
              <a:pPr/>
              <a:t>5/7/2013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4C309-7225-427E-B121-8B824C9E8E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3561EAE-DBD8-4B0A-9F81-3F1A287C306E}" type="datetimeFigureOut">
              <a:rPr lang="en-US" smtClean="0"/>
              <a:pPr/>
              <a:t>5/7/2013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AD4C309-7225-427E-B121-8B824C9E8E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www.commonsensemedia.org/educators/lesson/creator%E2%80%99s-responsibilities-6-8"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flickr.com/creativecommons"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997671" y="1933813"/>
            <a:ext cx="5648623" cy="1204306"/>
          </a:xfrm>
        </p:spPr>
        <p:txBody>
          <a:bodyPr/>
          <a:lstStyle/>
          <a:p>
            <a:r>
              <a:rPr lang="en-US" dirty="0" smtClean="0"/>
              <a:t>Vocabulary review</a:t>
            </a:r>
            <a:endParaRPr lang="en-US" dirty="0"/>
          </a:p>
        </p:txBody>
      </p:sp>
    </p:spTree>
    <p:extLst>
      <p:ext uri="{BB962C8B-B14F-4D97-AF65-F5344CB8AC3E}">
        <p14:creationId xmlns:p14="http://schemas.microsoft.com/office/powerpoint/2010/main" val="1494937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1234440"/>
          </a:xfrm>
        </p:spPr>
        <p:txBody>
          <a:bodyPr/>
          <a:lstStyle/>
          <a:p>
            <a:r>
              <a:rPr lang="en-US" dirty="0" smtClean="0"/>
              <a:t>Can you remember when you last copied, downloaded, or shared some type of creative work?</a:t>
            </a:r>
            <a:endParaRPr lang="en-US" dirty="0"/>
          </a:p>
        </p:txBody>
      </p:sp>
      <p:sp>
        <p:nvSpPr>
          <p:cNvPr id="3" name="TextBox 2"/>
          <p:cNvSpPr txBox="1"/>
          <p:nvPr/>
        </p:nvSpPr>
        <p:spPr>
          <a:xfrm>
            <a:off x="914400" y="1905000"/>
            <a:ext cx="6553200" cy="1015663"/>
          </a:xfrm>
          <a:prstGeom prst="rect">
            <a:avLst/>
          </a:prstGeom>
          <a:noFill/>
        </p:spPr>
        <p:txBody>
          <a:bodyPr wrap="square" rtlCol="0">
            <a:spAutoFit/>
          </a:bodyPr>
          <a:lstStyle/>
          <a:p>
            <a:pPr marL="342900" indent="-342900">
              <a:buFont typeface="Arial" pitchFamily="34" charset="0"/>
              <a:buChar char="•"/>
            </a:pPr>
            <a:r>
              <a:rPr lang="en-US" sz="2000" dirty="0" smtClean="0"/>
              <a:t>Downloaded a video from You Tube</a:t>
            </a:r>
          </a:p>
          <a:p>
            <a:pPr marL="342900" indent="-342900">
              <a:buFont typeface="Arial" pitchFamily="34" charset="0"/>
              <a:buChar char="•"/>
            </a:pPr>
            <a:r>
              <a:rPr lang="en-US" sz="2000" dirty="0" smtClean="0"/>
              <a:t>Bought a song on iTunes</a:t>
            </a:r>
          </a:p>
          <a:p>
            <a:pPr marL="342900" indent="-342900">
              <a:buFont typeface="Arial" pitchFamily="34" charset="0"/>
              <a:buChar char="•"/>
            </a:pPr>
            <a:r>
              <a:rPr lang="en-US" sz="2000" dirty="0" smtClean="0"/>
              <a:t>Cut out a magazine photo and put it in your locker</a:t>
            </a:r>
            <a:endParaRPr lang="en-US" sz="2000" dirty="0"/>
          </a:p>
        </p:txBody>
      </p:sp>
    </p:spTree>
    <p:extLst>
      <p:ext uri="{BB962C8B-B14F-4D97-AF65-F5344CB8AC3E}">
        <p14:creationId xmlns:p14="http://schemas.microsoft.com/office/powerpoint/2010/main" val="1792261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1234440"/>
          </a:xfrm>
        </p:spPr>
        <p:txBody>
          <a:bodyPr/>
          <a:lstStyle/>
          <a:p>
            <a:r>
              <a:rPr lang="en-US" dirty="0" smtClean="0"/>
              <a:t>Can you think of a time when you used someone else’s work in something you made?</a:t>
            </a:r>
            <a:endParaRPr lang="en-US" dirty="0"/>
          </a:p>
        </p:txBody>
      </p:sp>
      <p:sp>
        <p:nvSpPr>
          <p:cNvPr id="3" name="TextBox 2"/>
          <p:cNvSpPr txBox="1"/>
          <p:nvPr/>
        </p:nvSpPr>
        <p:spPr>
          <a:xfrm>
            <a:off x="914400" y="1905000"/>
            <a:ext cx="6553200" cy="1631216"/>
          </a:xfrm>
          <a:prstGeom prst="rect">
            <a:avLst/>
          </a:prstGeom>
          <a:noFill/>
        </p:spPr>
        <p:txBody>
          <a:bodyPr wrap="square" rtlCol="0">
            <a:spAutoFit/>
          </a:bodyPr>
          <a:lstStyle/>
          <a:p>
            <a:pPr marL="342900" indent="-342900">
              <a:buFont typeface="Arial" pitchFamily="34" charset="0"/>
              <a:buChar char="•"/>
            </a:pPr>
            <a:r>
              <a:rPr lang="en-US" sz="2000" dirty="0" smtClean="0"/>
              <a:t>Used information from a website in a school report</a:t>
            </a:r>
          </a:p>
          <a:p>
            <a:pPr marL="342900" indent="-342900">
              <a:buFont typeface="Arial" pitchFamily="34" charset="0"/>
              <a:buChar char="•"/>
            </a:pPr>
            <a:r>
              <a:rPr lang="en-US" sz="2000" dirty="0" smtClean="0"/>
              <a:t>Used photos found in Google Image Search for PowerPoint slides</a:t>
            </a:r>
          </a:p>
          <a:p>
            <a:pPr marL="342900" indent="-342900">
              <a:buFont typeface="Arial" pitchFamily="34" charset="0"/>
              <a:buChar char="•"/>
            </a:pPr>
            <a:r>
              <a:rPr lang="en-US" sz="2000" dirty="0" smtClean="0"/>
              <a:t>Used video clips downloaded from YouTube in a remix video you made</a:t>
            </a:r>
          </a:p>
        </p:txBody>
      </p:sp>
    </p:spTree>
    <p:extLst>
      <p:ext uri="{BB962C8B-B14F-4D97-AF65-F5344CB8AC3E}">
        <p14:creationId xmlns:p14="http://schemas.microsoft.com/office/powerpoint/2010/main" val="7253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p:nvPr>
        </p:nvSpPr>
        <p:spPr>
          <a:xfrm>
            <a:off x="822960" y="163027"/>
            <a:ext cx="7520940" cy="954107"/>
          </a:xfrm>
          <a:prstGeom prst="rect">
            <a:avLst/>
          </a:prstGeom>
          <a:noFill/>
        </p:spPr>
        <p:txBody>
          <a:bodyPr wrap="square" rtlCol="0">
            <a:spAutoFit/>
          </a:bodyPr>
          <a:lstStyle/>
          <a:p>
            <a:r>
              <a:rPr lang="en-US" dirty="0" smtClean="0"/>
              <a:t>Did you </a:t>
            </a:r>
            <a:r>
              <a:rPr lang="en-US" u="sng" dirty="0" smtClean="0">
                <a:solidFill>
                  <a:schemeClr val="accent3"/>
                </a:solidFill>
              </a:rPr>
              <a:t>acknowledge</a:t>
            </a:r>
            <a:r>
              <a:rPr lang="en-US" dirty="0" smtClean="0">
                <a:solidFill>
                  <a:schemeClr val="accent3"/>
                </a:solidFill>
              </a:rPr>
              <a:t> </a:t>
            </a:r>
            <a:r>
              <a:rPr lang="en-US" dirty="0" smtClean="0"/>
              <a:t>the sources used by citing them?</a:t>
            </a:r>
            <a:endParaRPr lang="en-US" dirty="0"/>
          </a:p>
        </p:txBody>
      </p:sp>
      <p:sp>
        <p:nvSpPr>
          <p:cNvPr id="4" name="TextBox 3"/>
          <p:cNvSpPr txBox="1"/>
          <p:nvPr/>
        </p:nvSpPr>
        <p:spPr>
          <a:xfrm>
            <a:off x="1143000" y="3162135"/>
            <a:ext cx="6629400" cy="1323439"/>
          </a:xfrm>
          <a:prstGeom prst="rect">
            <a:avLst/>
          </a:prstGeom>
          <a:noFill/>
        </p:spPr>
        <p:txBody>
          <a:bodyPr wrap="square" rtlCol="0">
            <a:spAutoFit/>
          </a:bodyPr>
          <a:lstStyle/>
          <a:p>
            <a:r>
              <a:rPr lang="en-US" sz="2000" dirty="0" smtClean="0"/>
              <a:t>Whether you are using material for enjoyment or using it to create a new work, you should be responsible and respectful of other people’s creative work by providing proper credit.</a:t>
            </a:r>
            <a:endParaRPr lang="en-US" sz="2000" dirty="0"/>
          </a:p>
        </p:txBody>
      </p:sp>
      <p:sp>
        <p:nvSpPr>
          <p:cNvPr id="5" name="TextBox 4"/>
          <p:cNvSpPr txBox="1"/>
          <p:nvPr/>
        </p:nvSpPr>
        <p:spPr>
          <a:xfrm>
            <a:off x="1219200" y="1524000"/>
            <a:ext cx="6705600" cy="1323439"/>
          </a:xfrm>
          <a:prstGeom prst="rect">
            <a:avLst/>
          </a:prstGeom>
          <a:noFill/>
        </p:spPr>
        <p:txBody>
          <a:bodyPr wrap="square" rtlCol="0">
            <a:spAutoFit/>
          </a:bodyPr>
          <a:lstStyle/>
          <a:p>
            <a:r>
              <a:rPr lang="en-US" sz="2000" dirty="0" smtClean="0"/>
              <a:t>You often use copyrighted work in your everyday lives.  You:</a:t>
            </a:r>
          </a:p>
          <a:p>
            <a:pPr marL="342900" indent="-342900">
              <a:buAutoNum type="arabicPeriod"/>
            </a:pPr>
            <a:r>
              <a:rPr lang="en-US" sz="2000" dirty="0" smtClean="0"/>
              <a:t>Use and enjoy media as consumers</a:t>
            </a:r>
          </a:p>
          <a:p>
            <a:pPr marL="342900" indent="-342900">
              <a:buAutoNum type="arabicPeriod"/>
            </a:pPr>
            <a:r>
              <a:rPr lang="en-US" sz="2000" dirty="0" smtClean="0"/>
              <a:t>Incorporate media into your own creations (blogs, mash-</a:t>
            </a:r>
            <a:r>
              <a:rPr lang="en-US" sz="2000" dirty="0" err="1" smtClean="0"/>
              <a:t>ups,etc</a:t>
            </a:r>
            <a:r>
              <a:rPr lang="en-US" sz="2000" dirty="0" smtClean="0"/>
              <a:t>.)</a:t>
            </a:r>
            <a:endParaRPr lang="en-US" sz="2000" dirty="0"/>
          </a:p>
        </p:txBody>
      </p:sp>
    </p:spTree>
    <p:extLst>
      <p:ext uri="{BB962C8B-B14F-4D97-AF65-F5344CB8AC3E}">
        <p14:creationId xmlns:p14="http://schemas.microsoft.com/office/powerpoint/2010/main" val="1660127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140000">
            <a:off x="1108369" y="2464252"/>
            <a:ext cx="5650992" cy="613469"/>
          </a:xfrm>
        </p:spPr>
        <p:txBody>
          <a:bodyPr/>
          <a:lstStyle/>
          <a:p>
            <a:r>
              <a:rPr lang="en-US" dirty="0" smtClean="0"/>
              <a:t>To Acknowledge…</a:t>
            </a:r>
            <a:endParaRPr lang="en-US" dirty="0"/>
          </a:p>
        </p:txBody>
      </p:sp>
      <p:sp>
        <p:nvSpPr>
          <p:cNvPr id="3" name="Text Placeholder 2"/>
          <p:cNvSpPr>
            <a:spLocks noGrp="1"/>
          </p:cNvSpPr>
          <p:nvPr>
            <p:ph type="body" idx="1"/>
          </p:nvPr>
        </p:nvSpPr>
        <p:spPr>
          <a:xfrm>
            <a:off x="4648199" y="2857590"/>
            <a:ext cx="3813183" cy="3009810"/>
          </a:xfrm>
        </p:spPr>
        <p:txBody>
          <a:bodyPr>
            <a:normAutofit/>
          </a:bodyPr>
          <a:lstStyle/>
          <a:p>
            <a:r>
              <a:rPr lang="en-US" sz="2000" dirty="0" smtClean="0"/>
              <a:t>To give credit to someone’s work you use by clearly stating their name, title of the work, year it was made, and a hyperlink.</a:t>
            </a:r>
            <a:endParaRPr lang="en-US" sz="2000" dirty="0"/>
          </a:p>
        </p:txBody>
      </p:sp>
    </p:spTree>
    <p:extLst>
      <p:ext uri="{BB962C8B-B14F-4D97-AF65-F5344CB8AC3E}">
        <p14:creationId xmlns:p14="http://schemas.microsoft.com/office/powerpoint/2010/main" val="295322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140000">
            <a:off x="1108369" y="2464252"/>
            <a:ext cx="5650992" cy="613469"/>
          </a:xfrm>
        </p:spPr>
        <p:txBody>
          <a:bodyPr/>
          <a:lstStyle/>
          <a:p>
            <a:r>
              <a:rPr lang="en-US" dirty="0" smtClean="0"/>
              <a:t>piracy</a:t>
            </a:r>
            <a:endParaRPr lang="en-US" dirty="0"/>
          </a:p>
        </p:txBody>
      </p:sp>
      <p:sp>
        <p:nvSpPr>
          <p:cNvPr id="3" name="Text Placeholder 2"/>
          <p:cNvSpPr>
            <a:spLocks noGrp="1"/>
          </p:cNvSpPr>
          <p:nvPr>
            <p:ph type="body" idx="1"/>
          </p:nvPr>
        </p:nvSpPr>
        <p:spPr>
          <a:xfrm>
            <a:off x="4648199" y="2857590"/>
            <a:ext cx="3813183" cy="3009810"/>
          </a:xfrm>
        </p:spPr>
        <p:txBody>
          <a:bodyPr>
            <a:normAutofit/>
          </a:bodyPr>
          <a:lstStyle/>
          <a:p>
            <a:r>
              <a:rPr lang="en-US" sz="2000" dirty="0" smtClean="0"/>
              <a:t>Stealing copyrighted work by downloading or copying it in order to keep, sell, or give it away without permission and without paying.</a:t>
            </a:r>
            <a:endParaRPr lang="en-US" sz="2000" dirty="0"/>
          </a:p>
        </p:txBody>
      </p:sp>
    </p:spTree>
    <p:extLst>
      <p:ext uri="{BB962C8B-B14F-4D97-AF65-F5344CB8AC3E}">
        <p14:creationId xmlns:p14="http://schemas.microsoft.com/office/powerpoint/2010/main" val="2038011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140000">
            <a:off x="1108369" y="2464252"/>
            <a:ext cx="5650992" cy="613469"/>
          </a:xfrm>
        </p:spPr>
        <p:txBody>
          <a:bodyPr/>
          <a:lstStyle/>
          <a:p>
            <a:r>
              <a:rPr lang="en-US" dirty="0" smtClean="0"/>
              <a:t>plagiarism</a:t>
            </a:r>
            <a:endParaRPr lang="en-US" dirty="0"/>
          </a:p>
        </p:txBody>
      </p:sp>
      <p:sp>
        <p:nvSpPr>
          <p:cNvPr id="3" name="Text Placeholder 2"/>
          <p:cNvSpPr>
            <a:spLocks noGrp="1"/>
          </p:cNvSpPr>
          <p:nvPr>
            <p:ph type="body" idx="1"/>
          </p:nvPr>
        </p:nvSpPr>
        <p:spPr>
          <a:xfrm>
            <a:off x="4648199" y="2857590"/>
            <a:ext cx="3813183" cy="3009810"/>
          </a:xfrm>
        </p:spPr>
        <p:txBody>
          <a:bodyPr>
            <a:normAutofit/>
          </a:bodyPr>
          <a:lstStyle/>
          <a:p>
            <a:r>
              <a:rPr lang="en-US" sz="2000" dirty="0" smtClean="0"/>
              <a:t>Copying, “lifting”, or making slight changes to some or all of someone else’s work and saying you wrote it.</a:t>
            </a:r>
            <a:endParaRPr lang="en-US" sz="2000" dirty="0"/>
          </a:p>
        </p:txBody>
      </p:sp>
    </p:spTree>
    <p:extLst>
      <p:ext uri="{BB962C8B-B14F-4D97-AF65-F5344CB8AC3E}">
        <p14:creationId xmlns:p14="http://schemas.microsoft.com/office/powerpoint/2010/main" val="3755670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929640"/>
          </a:xfrm>
        </p:spPr>
        <p:txBody>
          <a:bodyPr>
            <a:normAutofit fontScale="90000"/>
          </a:bodyPr>
          <a:lstStyle/>
          <a:p>
            <a:r>
              <a:rPr lang="en-US" dirty="0" smtClean="0"/>
              <a:t>Listen for these words in the following </a:t>
            </a:r>
            <a:r>
              <a:rPr lang="en-US" dirty="0"/>
              <a:t> </a:t>
            </a:r>
            <a:r>
              <a:rPr lang="en-US" dirty="0" smtClean="0"/>
              <a:t>short video</a:t>
            </a:r>
            <a:endParaRPr lang="en-US" dirty="0"/>
          </a:p>
        </p:txBody>
      </p:sp>
      <p:sp>
        <p:nvSpPr>
          <p:cNvPr id="3" name="Content Placeholder 2"/>
          <p:cNvSpPr>
            <a:spLocks noGrp="1"/>
          </p:cNvSpPr>
          <p:nvPr>
            <p:ph idx="1"/>
          </p:nvPr>
        </p:nvSpPr>
        <p:spPr>
          <a:xfrm>
            <a:off x="838200" y="2133600"/>
            <a:ext cx="7520940" cy="2023572"/>
          </a:xfrm>
        </p:spPr>
        <p:txBody>
          <a:bodyPr>
            <a:normAutofit/>
          </a:bodyPr>
          <a:lstStyle/>
          <a:p>
            <a:r>
              <a:rPr lang="en-US" sz="2000" dirty="0" smtClean="0"/>
              <a:t>Henry’s Story – Making </a:t>
            </a:r>
            <a:r>
              <a:rPr lang="en-US" sz="2000" dirty="0" err="1" smtClean="0"/>
              <a:t>Mashups</a:t>
            </a:r>
            <a:endParaRPr lang="en-US" sz="2000" dirty="0" smtClean="0"/>
          </a:p>
          <a:p>
            <a:endParaRPr lang="en-US" sz="2000" b="0" dirty="0"/>
          </a:p>
          <a:p>
            <a:pPr marL="0" indent="0">
              <a:buNone/>
            </a:pPr>
            <a:r>
              <a:rPr lang="en-US" sz="2000" b="0" dirty="0" smtClean="0">
                <a:hlinkClick r:id="rId2"/>
              </a:rPr>
              <a:t>http</a:t>
            </a:r>
            <a:r>
              <a:rPr lang="en-US" sz="2000" b="0" dirty="0">
                <a:hlinkClick r:id="rId2"/>
              </a:rPr>
              <a:t>://</a:t>
            </a:r>
            <a:r>
              <a:rPr lang="en-US" sz="2000" b="0" dirty="0" smtClean="0">
                <a:hlinkClick r:id="rId2"/>
              </a:rPr>
              <a:t>www.commonsensemedia.org/educators/lesson/creator%E2%80%99s-responsibilities-6-8</a:t>
            </a:r>
            <a:endParaRPr lang="en-US" sz="2000" b="0" dirty="0" smtClean="0"/>
          </a:p>
          <a:p>
            <a:pPr marL="0" indent="0">
              <a:buNone/>
            </a:pPr>
            <a:endParaRPr lang="en-US" sz="2000" b="0" dirty="0"/>
          </a:p>
        </p:txBody>
      </p:sp>
      <p:sp>
        <p:nvSpPr>
          <p:cNvPr id="4" name="TextBox 3"/>
          <p:cNvSpPr txBox="1"/>
          <p:nvPr/>
        </p:nvSpPr>
        <p:spPr>
          <a:xfrm>
            <a:off x="1295400" y="1447800"/>
            <a:ext cx="6172200" cy="369332"/>
          </a:xfrm>
          <a:prstGeom prst="rect">
            <a:avLst/>
          </a:prstGeom>
          <a:noFill/>
        </p:spPr>
        <p:txBody>
          <a:bodyPr wrap="square" rtlCol="0">
            <a:spAutoFit/>
          </a:bodyPr>
          <a:lstStyle/>
          <a:p>
            <a:r>
              <a:rPr lang="en-US" i="1" dirty="0" smtClean="0"/>
              <a:t>(Handout:  “A Creator’s Responsibility” Discussion Guide)</a:t>
            </a:r>
            <a:endParaRPr lang="en-US" i="1" dirty="0"/>
          </a:p>
        </p:txBody>
      </p:sp>
      <p:sp>
        <p:nvSpPr>
          <p:cNvPr id="5" name="TextBox 4"/>
          <p:cNvSpPr txBox="1"/>
          <p:nvPr/>
        </p:nvSpPr>
        <p:spPr>
          <a:xfrm>
            <a:off x="1447800" y="4114800"/>
            <a:ext cx="1371600" cy="369332"/>
          </a:xfrm>
          <a:prstGeom prst="rect">
            <a:avLst/>
          </a:prstGeom>
          <a:noFill/>
        </p:spPr>
        <p:txBody>
          <a:bodyPr wrap="square" rtlCol="0">
            <a:spAutoFit/>
          </a:bodyPr>
          <a:lstStyle/>
          <a:p>
            <a:r>
              <a:rPr lang="en-US" i="1" dirty="0" smtClean="0"/>
              <a:t>Discuss</a:t>
            </a:r>
            <a:endParaRPr lang="en-US" i="1" dirty="0"/>
          </a:p>
        </p:txBody>
      </p:sp>
    </p:spTree>
    <p:extLst>
      <p:ext uri="{BB962C8B-B14F-4D97-AF65-F5344CB8AC3E}">
        <p14:creationId xmlns:p14="http://schemas.microsoft.com/office/powerpoint/2010/main" val="42050675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henry’s rights as a creator?</a:t>
            </a:r>
            <a:endParaRPr lang="en-US" dirty="0"/>
          </a:p>
        </p:txBody>
      </p:sp>
      <p:sp>
        <p:nvSpPr>
          <p:cNvPr id="3" name="TextBox 2"/>
          <p:cNvSpPr txBox="1"/>
          <p:nvPr/>
        </p:nvSpPr>
        <p:spPr>
          <a:xfrm>
            <a:off x="990600" y="1302327"/>
            <a:ext cx="6629400" cy="1938992"/>
          </a:xfrm>
          <a:prstGeom prst="rect">
            <a:avLst/>
          </a:prstGeom>
          <a:noFill/>
        </p:spPr>
        <p:txBody>
          <a:bodyPr wrap="square" rtlCol="0">
            <a:spAutoFit/>
          </a:bodyPr>
          <a:lstStyle/>
          <a:p>
            <a:r>
              <a:rPr lang="en-US" sz="2000" dirty="0" smtClean="0"/>
              <a:t>Like Henry, you have a right to:</a:t>
            </a:r>
          </a:p>
          <a:p>
            <a:pPr marL="342900" indent="-342900">
              <a:buAutoNum type="arabicPeriod"/>
            </a:pPr>
            <a:r>
              <a:rPr lang="en-US" sz="2000" dirty="0" smtClean="0"/>
              <a:t>Copyright your own work</a:t>
            </a:r>
          </a:p>
          <a:p>
            <a:pPr marL="342900" indent="-342900">
              <a:buAutoNum type="arabicPeriod"/>
            </a:pPr>
            <a:r>
              <a:rPr lang="en-US" sz="2000" dirty="0" smtClean="0"/>
              <a:t>Use copyrighted material with permission</a:t>
            </a:r>
          </a:p>
          <a:p>
            <a:pPr marL="342900" indent="-342900">
              <a:buAutoNum type="arabicPeriod"/>
            </a:pPr>
            <a:r>
              <a:rPr lang="en-US" sz="2000" dirty="0" smtClean="0"/>
              <a:t>Apply fair use</a:t>
            </a:r>
          </a:p>
          <a:p>
            <a:pPr marL="342900" indent="-342900">
              <a:buAutoNum type="arabicPeriod"/>
            </a:pPr>
            <a:endParaRPr lang="en-US" sz="2000" dirty="0"/>
          </a:p>
          <a:p>
            <a:r>
              <a:rPr lang="en-US" sz="2000" dirty="0" smtClean="0"/>
              <a:t>Always acknowledge the work you use by citing it.</a:t>
            </a:r>
            <a:endParaRPr lang="en-US" sz="2000" dirty="0"/>
          </a:p>
        </p:txBody>
      </p:sp>
    </p:spTree>
    <p:extLst>
      <p:ext uri="{BB962C8B-B14F-4D97-AF65-F5344CB8AC3E}">
        <p14:creationId xmlns:p14="http://schemas.microsoft.com/office/powerpoint/2010/main" val="1152209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59"/>
            <a:ext cx="7520940" cy="936567"/>
          </a:xfrm>
        </p:spPr>
        <p:txBody>
          <a:bodyPr/>
          <a:lstStyle/>
          <a:p>
            <a:r>
              <a:rPr lang="en-US" dirty="0" smtClean="0"/>
              <a:t>What are henry’s responsibilities in using other people’s creative work?</a:t>
            </a:r>
            <a:endParaRPr lang="en-US" dirty="0"/>
          </a:p>
        </p:txBody>
      </p:sp>
      <p:sp>
        <p:nvSpPr>
          <p:cNvPr id="3" name="TextBox 2"/>
          <p:cNvSpPr txBox="1"/>
          <p:nvPr/>
        </p:nvSpPr>
        <p:spPr>
          <a:xfrm>
            <a:off x="955964" y="1716291"/>
            <a:ext cx="6629400" cy="1015663"/>
          </a:xfrm>
          <a:prstGeom prst="rect">
            <a:avLst/>
          </a:prstGeom>
          <a:noFill/>
        </p:spPr>
        <p:txBody>
          <a:bodyPr wrap="square" rtlCol="0">
            <a:spAutoFit/>
          </a:bodyPr>
          <a:lstStyle/>
          <a:p>
            <a:r>
              <a:rPr lang="en-US" sz="2000" dirty="0" smtClean="0"/>
              <a:t>Pirating, plagiarism, and illegal sharing on peer-to-peer sharing networks is disrespectful behavior that can have ethical and legal implications.  </a:t>
            </a:r>
            <a:endParaRPr lang="en-US" sz="2000" dirty="0"/>
          </a:p>
        </p:txBody>
      </p:sp>
      <p:sp>
        <p:nvSpPr>
          <p:cNvPr id="4" name="TextBox 3"/>
          <p:cNvSpPr txBox="1"/>
          <p:nvPr/>
        </p:nvSpPr>
        <p:spPr>
          <a:xfrm>
            <a:off x="955964" y="3048000"/>
            <a:ext cx="6629400" cy="369332"/>
          </a:xfrm>
          <a:prstGeom prst="rect">
            <a:avLst/>
          </a:prstGeom>
          <a:noFill/>
        </p:spPr>
        <p:txBody>
          <a:bodyPr wrap="square" rtlCol="0">
            <a:spAutoFit/>
          </a:bodyPr>
          <a:lstStyle/>
          <a:p>
            <a:r>
              <a:rPr lang="en-US" i="1" dirty="0" smtClean="0"/>
              <a:t>Ref:  the Ask, Acknowledge, Add Value process on handout.</a:t>
            </a:r>
            <a:endParaRPr lang="en-US" i="1" dirty="0"/>
          </a:p>
        </p:txBody>
      </p:sp>
    </p:spTree>
    <p:extLst>
      <p:ext uri="{BB962C8B-B14F-4D97-AF65-F5344CB8AC3E}">
        <p14:creationId xmlns:p14="http://schemas.microsoft.com/office/powerpoint/2010/main" val="2740860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59"/>
            <a:ext cx="7520940" cy="1234441"/>
          </a:xfrm>
        </p:spPr>
        <p:txBody>
          <a:bodyPr/>
          <a:lstStyle/>
          <a:p>
            <a:r>
              <a:rPr lang="en-US" dirty="0" smtClean="0"/>
              <a:t>Henry says that pirating material is stealing, no matter how it’s done.  What are examples of pirating?</a:t>
            </a:r>
            <a:endParaRPr lang="en-US" dirty="0"/>
          </a:p>
        </p:txBody>
      </p:sp>
      <p:sp>
        <p:nvSpPr>
          <p:cNvPr id="3" name="TextBox 2"/>
          <p:cNvSpPr txBox="1"/>
          <p:nvPr/>
        </p:nvSpPr>
        <p:spPr>
          <a:xfrm>
            <a:off x="955964" y="1716291"/>
            <a:ext cx="6629400" cy="2554545"/>
          </a:xfrm>
          <a:prstGeom prst="rect">
            <a:avLst/>
          </a:prstGeom>
          <a:noFill/>
        </p:spPr>
        <p:txBody>
          <a:bodyPr wrap="square" rtlCol="0">
            <a:spAutoFit/>
          </a:bodyPr>
          <a:lstStyle/>
          <a:p>
            <a:pPr marL="457200" indent="-457200">
              <a:buFont typeface="+mj-lt"/>
              <a:buAutoNum type="arabicPeriod"/>
            </a:pPr>
            <a:r>
              <a:rPr lang="en-US" sz="2000" dirty="0" smtClean="0"/>
              <a:t>Illegally downloading copyrighted material like music, movie images, or software</a:t>
            </a:r>
          </a:p>
          <a:p>
            <a:pPr marL="457200" indent="-457200">
              <a:buFont typeface="+mj-lt"/>
              <a:buAutoNum type="arabicPeriod"/>
            </a:pPr>
            <a:r>
              <a:rPr lang="en-US" sz="2000" dirty="0" smtClean="0"/>
              <a:t>Downloading and sharing stuff on peer-to-peer sharing sites like </a:t>
            </a:r>
            <a:r>
              <a:rPr lang="en-US" sz="2000" dirty="0" err="1" smtClean="0"/>
              <a:t>BitTorrent</a:t>
            </a:r>
            <a:r>
              <a:rPr lang="en-US" sz="2000" dirty="0" smtClean="0"/>
              <a:t> or LimeWire</a:t>
            </a:r>
          </a:p>
          <a:p>
            <a:pPr marL="457200" indent="-457200">
              <a:buFont typeface="+mj-lt"/>
              <a:buAutoNum type="arabicPeriod"/>
            </a:pPr>
            <a:r>
              <a:rPr lang="en-US" sz="2000" dirty="0" smtClean="0"/>
              <a:t>Going out of your way to get things for free online illegally</a:t>
            </a:r>
          </a:p>
          <a:p>
            <a:pPr marL="457200" indent="-457200">
              <a:buFont typeface="+mj-lt"/>
              <a:buAutoNum type="arabicPeriod"/>
            </a:pPr>
            <a:r>
              <a:rPr lang="en-US" sz="2000" dirty="0" smtClean="0"/>
              <a:t>Taking something that someone gave you that they downloaded illegally</a:t>
            </a:r>
            <a:endParaRPr lang="en-US" sz="2000" dirty="0"/>
          </a:p>
        </p:txBody>
      </p:sp>
      <p:sp>
        <p:nvSpPr>
          <p:cNvPr id="5" name="TextBox 4"/>
          <p:cNvSpPr txBox="1"/>
          <p:nvPr/>
        </p:nvSpPr>
        <p:spPr>
          <a:xfrm>
            <a:off x="685800" y="4495800"/>
            <a:ext cx="8077200" cy="369332"/>
          </a:xfrm>
          <a:prstGeom prst="rect">
            <a:avLst/>
          </a:prstGeom>
          <a:noFill/>
        </p:spPr>
        <p:txBody>
          <a:bodyPr wrap="square" rtlCol="0">
            <a:spAutoFit/>
          </a:bodyPr>
          <a:lstStyle/>
          <a:p>
            <a:r>
              <a:rPr lang="en-US" dirty="0" smtClean="0"/>
              <a:t>Doesn’t matter if it’s hard copy or digital, personal use, shared, or sold for profit</a:t>
            </a:r>
            <a:endParaRPr lang="en-US" dirty="0"/>
          </a:p>
        </p:txBody>
      </p:sp>
    </p:spTree>
    <p:extLst>
      <p:ext uri="{BB962C8B-B14F-4D97-AF65-F5344CB8AC3E}">
        <p14:creationId xmlns:p14="http://schemas.microsoft.com/office/powerpoint/2010/main" val="2095984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fade">
                                      <p:cBhvr>
                                        <p:cTn id="35" dur="2000"/>
                                        <p:tgtEl>
                                          <p:spTgt spid="5">
                                            <p:txEl>
                                              <p:pRg st="0" end="0"/>
                                            </p:txEl>
                                          </p:spTgt>
                                        </p:tgtEl>
                                      </p:cBhvr>
                                    </p:animEffect>
                                    <p:anim calcmode="lin" valueType="num">
                                      <p:cBhvr>
                                        <p:cTn id="36"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37"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1203124" y="2456647"/>
            <a:ext cx="5648623" cy="669151"/>
          </a:xfrm>
        </p:spPr>
        <p:txBody>
          <a:bodyPr/>
          <a:lstStyle/>
          <a:p>
            <a:r>
              <a:rPr lang="en-US" dirty="0" smtClean="0"/>
              <a:t>Creative work</a:t>
            </a:r>
            <a:endParaRPr lang="en-US" dirty="0"/>
          </a:p>
        </p:txBody>
      </p:sp>
      <p:sp>
        <p:nvSpPr>
          <p:cNvPr id="3" name="TextBox 2"/>
          <p:cNvSpPr txBox="1"/>
          <p:nvPr/>
        </p:nvSpPr>
        <p:spPr>
          <a:xfrm>
            <a:off x="4648200" y="2971800"/>
            <a:ext cx="3810000" cy="1015663"/>
          </a:xfrm>
          <a:prstGeom prst="rect">
            <a:avLst/>
          </a:prstGeom>
          <a:noFill/>
        </p:spPr>
        <p:txBody>
          <a:bodyPr wrap="square" rtlCol="0">
            <a:spAutoFit/>
          </a:bodyPr>
          <a:lstStyle/>
          <a:p>
            <a:r>
              <a:rPr lang="en-US" sz="2000" dirty="0" smtClean="0"/>
              <a:t>Any idea or artistic creation that is recorded in some form, whether it’s hard copy or digital.</a:t>
            </a:r>
            <a:endParaRPr lang="en-US" sz="2000" dirty="0"/>
          </a:p>
        </p:txBody>
      </p:sp>
    </p:spTree>
    <p:extLst>
      <p:ext uri="{BB962C8B-B14F-4D97-AF65-F5344CB8AC3E}">
        <p14:creationId xmlns:p14="http://schemas.microsoft.com/office/powerpoint/2010/main" val="1380594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59"/>
            <a:ext cx="7520940" cy="1234441"/>
          </a:xfrm>
        </p:spPr>
        <p:txBody>
          <a:bodyPr/>
          <a:lstStyle/>
          <a:p>
            <a:r>
              <a:rPr lang="en-US" dirty="0" smtClean="0"/>
              <a:t>Why should you avoid pirating?</a:t>
            </a:r>
            <a:endParaRPr lang="en-US" dirty="0"/>
          </a:p>
        </p:txBody>
      </p:sp>
      <p:sp>
        <p:nvSpPr>
          <p:cNvPr id="3" name="TextBox 2"/>
          <p:cNvSpPr txBox="1"/>
          <p:nvPr/>
        </p:nvSpPr>
        <p:spPr>
          <a:xfrm>
            <a:off x="955964" y="1716291"/>
            <a:ext cx="6629400" cy="1323439"/>
          </a:xfrm>
          <a:prstGeom prst="rect">
            <a:avLst/>
          </a:prstGeom>
          <a:noFill/>
        </p:spPr>
        <p:txBody>
          <a:bodyPr wrap="square" rtlCol="0">
            <a:spAutoFit/>
          </a:bodyPr>
          <a:lstStyle/>
          <a:p>
            <a:pPr marL="457200" indent="-457200">
              <a:buFont typeface="+mj-lt"/>
              <a:buAutoNum type="arabicPeriod"/>
            </a:pPr>
            <a:r>
              <a:rPr lang="en-US" sz="2000" dirty="0" smtClean="0"/>
              <a:t>It’s disrespectful to the creator and hurts the creator’s ability to get credit, get paid, and get respect for the work.</a:t>
            </a:r>
          </a:p>
          <a:p>
            <a:pPr marL="457200" indent="-457200">
              <a:buFont typeface="+mj-lt"/>
              <a:buAutoNum type="arabicPeriod"/>
            </a:pPr>
            <a:r>
              <a:rPr lang="en-US" sz="2000" dirty="0" smtClean="0"/>
              <a:t>It’s illegal.  You can get caught and have to pay fines.</a:t>
            </a:r>
          </a:p>
        </p:txBody>
      </p:sp>
    </p:spTree>
    <p:extLst>
      <p:ext uri="{BB962C8B-B14F-4D97-AF65-F5344CB8AC3E}">
        <p14:creationId xmlns:p14="http://schemas.microsoft.com/office/powerpoint/2010/main" val="651952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59"/>
            <a:ext cx="7520940" cy="1234441"/>
          </a:xfrm>
        </p:spPr>
        <p:txBody>
          <a:bodyPr/>
          <a:lstStyle/>
          <a:p>
            <a:r>
              <a:rPr lang="en-US" dirty="0" smtClean="0"/>
              <a:t>Henry likes to make mash-ups and remixes and put them online.  What does he need to do to make this “fair use”?</a:t>
            </a:r>
            <a:endParaRPr lang="en-US" dirty="0"/>
          </a:p>
        </p:txBody>
      </p:sp>
      <p:sp>
        <p:nvSpPr>
          <p:cNvPr id="3" name="TextBox 2"/>
          <p:cNvSpPr txBox="1"/>
          <p:nvPr/>
        </p:nvSpPr>
        <p:spPr>
          <a:xfrm>
            <a:off x="955964" y="2209800"/>
            <a:ext cx="6629400" cy="2246769"/>
          </a:xfrm>
          <a:prstGeom prst="rect">
            <a:avLst/>
          </a:prstGeom>
          <a:noFill/>
        </p:spPr>
        <p:txBody>
          <a:bodyPr wrap="square" rtlCol="0">
            <a:spAutoFit/>
          </a:bodyPr>
          <a:lstStyle/>
          <a:p>
            <a:pPr marL="457200" indent="-457200">
              <a:buFont typeface="+mj-lt"/>
              <a:buAutoNum type="arabicPeriod"/>
            </a:pPr>
            <a:r>
              <a:rPr lang="en-US" sz="2000" dirty="0" smtClean="0"/>
              <a:t>He should use just a small amount, not the whole work.</a:t>
            </a:r>
          </a:p>
          <a:p>
            <a:pPr marL="457200" indent="-457200">
              <a:buFont typeface="+mj-lt"/>
              <a:buAutoNum type="arabicPeriod"/>
            </a:pPr>
            <a:r>
              <a:rPr lang="en-US" sz="2000" dirty="0" smtClean="0"/>
              <a:t>He needs to change it by using it a different way.</a:t>
            </a:r>
          </a:p>
          <a:p>
            <a:pPr marL="457200" indent="-457200">
              <a:buFont typeface="+mj-lt"/>
              <a:buAutoNum type="arabicPeriod"/>
            </a:pPr>
            <a:r>
              <a:rPr lang="en-US" sz="2000" dirty="0" smtClean="0"/>
              <a:t>He has to add new meaning and make it original, put in his own voice.</a:t>
            </a:r>
          </a:p>
          <a:p>
            <a:pPr marL="457200" indent="-457200">
              <a:buFont typeface="+mj-lt"/>
              <a:buAutoNum type="arabicPeriod"/>
            </a:pPr>
            <a:r>
              <a:rPr lang="en-US" sz="2000" dirty="0" smtClean="0"/>
              <a:t>He has to use it in a certain situation, like for school, a news report, comedy, or to criticize or comment on something.</a:t>
            </a:r>
          </a:p>
        </p:txBody>
      </p:sp>
    </p:spTree>
    <p:extLst>
      <p:ext uri="{BB962C8B-B14F-4D97-AF65-F5344CB8AC3E}">
        <p14:creationId xmlns:p14="http://schemas.microsoft.com/office/powerpoint/2010/main" val="3808558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219200"/>
            <a:ext cx="7620000" cy="1631216"/>
          </a:xfrm>
          <a:prstGeom prst="rect">
            <a:avLst/>
          </a:prstGeom>
          <a:noFill/>
        </p:spPr>
        <p:txBody>
          <a:bodyPr wrap="square" rtlCol="0">
            <a:spAutoFit/>
          </a:bodyPr>
          <a:lstStyle/>
          <a:p>
            <a:r>
              <a:rPr lang="en-US" sz="2000" dirty="0" smtClean="0"/>
              <a:t>There are right and wrong ways to use copyrighted work.  People who pirate or plagiarize not only risk getting in trouble at school or with the law, but their behavior is also unethical and disrespectful to creators.  Students should always show respect for the creative work they use by acknowledging – or giving credit to – the work they use.</a:t>
            </a:r>
            <a:endParaRPr lang="en-US" sz="2000" dirty="0"/>
          </a:p>
        </p:txBody>
      </p:sp>
      <p:sp>
        <p:nvSpPr>
          <p:cNvPr id="3" name="TextBox 2"/>
          <p:cNvSpPr txBox="1"/>
          <p:nvPr/>
        </p:nvSpPr>
        <p:spPr>
          <a:xfrm>
            <a:off x="1828800" y="3200400"/>
            <a:ext cx="5867400" cy="400110"/>
          </a:xfrm>
          <a:prstGeom prst="rect">
            <a:avLst/>
          </a:prstGeom>
          <a:noFill/>
        </p:spPr>
        <p:txBody>
          <a:bodyPr wrap="square" rtlCol="0">
            <a:spAutoFit/>
          </a:bodyPr>
          <a:lstStyle/>
          <a:p>
            <a:r>
              <a:rPr lang="en-US" sz="2000" b="1" dirty="0" smtClean="0"/>
              <a:t>Example:  </a:t>
            </a:r>
            <a:r>
              <a:rPr lang="en-US" sz="2000" dirty="0" smtClean="0"/>
              <a:t>A book’s bibliography</a:t>
            </a:r>
            <a:endParaRPr lang="en-US" sz="2000" dirty="0"/>
          </a:p>
        </p:txBody>
      </p:sp>
      <p:sp>
        <p:nvSpPr>
          <p:cNvPr id="4" name="TextBox 3"/>
          <p:cNvSpPr txBox="1"/>
          <p:nvPr/>
        </p:nvSpPr>
        <p:spPr>
          <a:xfrm>
            <a:off x="762000" y="533400"/>
            <a:ext cx="5181600" cy="461665"/>
          </a:xfrm>
          <a:prstGeom prst="rect">
            <a:avLst/>
          </a:prstGeom>
          <a:noFill/>
        </p:spPr>
        <p:txBody>
          <a:bodyPr wrap="square" rtlCol="0">
            <a:spAutoFit/>
          </a:bodyPr>
          <a:lstStyle/>
          <a:p>
            <a:r>
              <a:rPr lang="en-US" sz="2400" b="1" dirty="0" smtClean="0"/>
              <a:t>REMEMBER…..</a:t>
            </a:r>
            <a:endParaRPr lang="en-US" sz="2400" b="1" dirty="0"/>
          </a:p>
        </p:txBody>
      </p:sp>
    </p:spTree>
    <p:extLst>
      <p:ext uri="{BB962C8B-B14F-4D97-AF65-F5344CB8AC3E}">
        <p14:creationId xmlns:p14="http://schemas.microsoft.com/office/powerpoint/2010/main" val="35353377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Emilio’s amazing squirrel photo</a:t>
            </a:r>
            <a:endParaRPr lang="en-US" dirty="0"/>
          </a:p>
        </p:txBody>
      </p:sp>
      <p:sp>
        <p:nvSpPr>
          <p:cNvPr id="3" name="TextBox 2"/>
          <p:cNvSpPr txBox="1"/>
          <p:nvPr/>
        </p:nvSpPr>
        <p:spPr>
          <a:xfrm>
            <a:off x="914400" y="1447800"/>
            <a:ext cx="7010400" cy="1323439"/>
          </a:xfrm>
          <a:prstGeom prst="rect">
            <a:avLst/>
          </a:prstGeom>
          <a:noFill/>
        </p:spPr>
        <p:txBody>
          <a:bodyPr wrap="square" rtlCol="0">
            <a:spAutoFit/>
          </a:bodyPr>
          <a:lstStyle/>
          <a:p>
            <a:pPr marL="285750" indent="-285750">
              <a:buFont typeface="Arial" pitchFamily="34" charset="0"/>
              <a:buChar char="•"/>
            </a:pPr>
            <a:r>
              <a:rPr lang="en-US" sz="2000" dirty="0" smtClean="0"/>
              <a:t>Split up into two groups</a:t>
            </a:r>
          </a:p>
          <a:p>
            <a:pPr marL="285750" indent="-285750">
              <a:buFont typeface="Arial" pitchFamily="34" charset="0"/>
              <a:buChar char="•"/>
            </a:pPr>
            <a:r>
              <a:rPr lang="en-US" sz="2000" dirty="0" smtClean="0"/>
              <a:t>Take 10 minutes to read the scenario and discuss the questions that follow.</a:t>
            </a:r>
          </a:p>
          <a:p>
            <a:pPr marL="285750" indent="-285750">
              <a:buFont typeface="Arial" pitchFamily="34" charset="0"/>
              <a:buChar char="•"/>
            </a:pPr>
            <a:r>
              <a:rPr lang="en-US" sz="2000" dirty="0" smtClean="0"/>
              <a:t>Take 5 minutes to share with the rest of the class</a:t>
            </a:r>
            <a:endParaRPr lang="en-US" sz="2000" dirty="0"/>
          </a:p>
        </p:txBody>
      </p:sp>
    </p:spTree>
    <p:extLst>
      <p:ext uri="{BB962C8B-B14F-4D97-AF65-F5344CB8AC3E}">
        <p14:creationId xmlns:p14="http://schemas.microsoft.com/office/powerpoint/2010/main" val="13295688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Groups period 1</a:t>
            </a:r>
            <a:endParaRPr lang="en-US" dirty="0"/>
          </a:p>
        </p:txBody>
      </p:sp>
      <p:sp>
        <p:nvSpPr>
          <p:cNvPr id="3" name="TextBox 2"/>
          <p:cNvSpPr txBox="1"/>
          <p:nvPr/>
        </p:nvSpPr>
        <p:spPr>
          <a:xfrm>
            <a:off x="762000" y="1143000"/>
            <a:ext cx="2286000" cy="369332"/>
          </a:xfrm>
          <a:prstGeom prst="rect">
            <a:avLst/>
          </a:prstGeom>
          <a:noFill/>
        </p:spPr>
        <p:txBody>
          <a:bodyPr wrap="square" rtlCol="0">
            <a:spAutoFit/>
          </a:bodyPr>
          <a:lstStyle/>
          <a:p>
            <a:r>
              <a:rPr lang="en-US" b="1" dirty="0" smtClean="0"/>
              <a:t>GROUP A</a:t>
            </a:r>
            <a:r>
              <a:rPr lang="en-US" b="1" dirty="0" smtClean="0"/>
              <a:t>:</a:t>
            </a:r>
            <a:endParaRPr lang="en-US" b="1" dirty="0" smtClean="0"/>
          </a:p>
        </p:txBody>
      </p:sp>
      <p:sp>
        <p:nvSpPr>
          <p:cNvPr id="4" name="TextBox 3"/>
          <p:cNvSpPr txBox="1"/>
          <p:nvPr/>
        </p:nvSpPr>
        <p:spPr>
          <a:xfrm>
            <a:off x="3733800" y="1143000"/>
            <a:ext cx="2971800" cy="369332"/>
          </a:xfrm>
          <a:prstGeom prst="rect">
            <a:avLst/>
          </a:prstGeom>
          <a:noFill/>
        </p:spPr>
        <p:txBody>
          <a:bodyPr wrap="square" rtlCol="0">
            <a:spAutoFit/>
          </a:bodyPr>
          <a:lstStyle/>
          <a:p>
            <a:r>
              <a:rPr lang="en-US" b="1" dirty="0" smtClean="0"/>
              <a:t>GROUP </a:t>
            </a:r>
            <a:r>
              <a:rPr lang="en-US" b="1" smtClean="0"/>
              <a:t>B</a:t>
            </a:r>
            <a:r>
              <a:rPr lang="en-US" b="1" smtClean="0"/>
              <a:t>:</a:t>
            </a:r>
            <a:endParaRPr lang="en-US" b="1" dirty="0" smtClean="0"/>
          </a:p>
        </p:txBody>
      </p:sp>
    </p:spTree>
    <p:extLst>
      <p:ext uri="{BB962C8B-B14F-4D97-AF65-F5344CB8AC3E}">
        <p14:creationId xmlns:p14="http://schemas.microsoft.com/office/powerpoint/2010/main" val="40479583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a:t>
            </a:r>
            <a:endParaRPr lang="en-US" dirty="0"/>
          </a:p>
        </p:txBody>
      </p:sp>
      <p:sp>
        <p:nvSpPr>
          <p:cNvPr id="3" name="TextBox 2"/>
          <p:cNvSpPr txBox="1"/>
          <p:nvPr/>
        </p:nvSpPr>
        <p:spPr>
          <a:xfrm>
            <a:off x="914400" y="1447800"/>
            <a:ext cx="7010400" cy="400110"/>
          </a:xfrm>
          <a:prstGeom prst="rect">
            <a:avLst/>
          </a:prstGeom>
          <a:noFill/>
        </p:spPr>
        <p:txBody>
          <a:bodyPr wrap="square" rtlCol="0">
            <a:spAutoFit/>
          </a:bodyPr>
          <a:lstStyle/>
          <a:p>
            <a:r>
              <a:rPr lang="en-US" sz="2000" dirty="0" smtClean="0"/>
              <a:t>Stay in groups</a:t>
            </a:r>
            <a:endParaRPr lang="en-US" sz="2000" dirty="0"/>
          </a:p>
        </p:txBody>
      </p:sp>
    </p:spTree>
    <p:extLst>
      <p:ext uri="{BB962C8B-B14F-4D97-AF65-F5344CB8AC3E}">
        <p14:creationId xmlns:p14="http://schemas.microsoft.com/office/powerpoint/2010/main" val="2945714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1203124" y="2456647"/>
            <a:ext cx="5648623" cy="669151"/>
          </a:xfrm>
        </p:spPr>
        <p:txBody>
          <a:bodyPr/>
          <a:lstStyle/>
          <a:p>
            <a:r>
              <a:rPr lang="en-US" dirty="0" smtClean="0"/>
              <a:t>copyright</a:t>
            </a:r>
            <a:endParaRPr lang="en-US" dirty="0"/>
          </a:p>
        </p:txBody>
      </p:sp>
      <p:sp>
        <p:nvSpPr>
          <p:cNvPr id="3" name="TextBox 2"/>
          <p:cNvSpPr txBox="1"/>
          <p:nvPr/>
        </p:nvSpPr>
        <p:spPr>
          <a:xfrm>
            <a:off x="4648200" y="2971800"/>
            <a:ext cx="3810000" cy="1631216"/>
          </a:xfrm>
          <a:prstGeom prst="rect">
            <a:avLst/>
          </a:prstGeom>
          <a:noFill/>
        </p:spPr>
        <p:txBody>
          <a:bodyPr wrap="square" rtlCol="0">
            <a:spAutoFit/>
          </a:bodyPr>
          <a:lstStyle/>
          <a:p>
            <a:r>
              <a:rPr lang="en-US" sz="2000" dirty="0" smtClean="0"/>
              <a:t>A law that protects your control over the creative work you make so that people must get your permission before they copy, share, or perform your work.</a:t>
            </a:r>
            <a:endParaRPr lang="en-US" sz="2000" dirty="0"/>
          </a:p>
        </p:txBody>
      </p:sp>
    </p:spTree>
    <p:extLst>
      <p:ext uri="{BB962C8B-B14F-4D97-AF65-F5344CB8AC3E}">
        <p14:creationId xmlns:p14="http://schemas.microsoft.com/office/powerpoint/2010/main" val="2012951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1203124" y="2456647"/>
            <a:ext cx="5648623" cy="669151"/>
          </a:xfrm>
        </p:spPr>
        <p:txBody>
          <a:bodyPr/>
          <a:lstStyle/>
          <a:p>
            <a:r>
              <a:rPr lang="en-US" dirty="0" smtClean="0"/>
              <a:t>Creative commons</a:t>
            </a:r>
            <a:endParaRPr lang="en-US" dirty="0"/>
          </a:p>
        </p:txBody>
      </p:sp>
      <p:sp>
        <p:nvSpPr>
          <p:cNvPr id="3" name="TextBox 2"/>
          <p:cNvSpPr txBox="1"/>
          <p:nvPr/>
        </p:nvSpPr>
        <p:spPr>
          <a:xfrm>
            <a:off x="4648200" y="2971800"/>
            <a:ext cx="3962400" cy="1323439"/>
          </a:xfrm>
          <a:prstGeom prst="rect">
            <a:avLst/>
          </a:prstGeom>
          <a:noFill/>
        </p:spPr>
        <p:txBody>
          <a:bodyPr wrap="square" rtlCol="0">
            <a:spAutoFit/>
          </a:bodyPr>
          <a:lstStyle/>
          <a:p>
            <a:r>
              <a:rPr lang="en-US" sz="2000" dirty="0" smtClean="0"/>
              <a:t>A kind of copyright that makes it easier for people to copy, share, and build on your creative work, as long as they give you credit for it.</a:t>
            </a:r>
            <a:endParaRPr lang="en-US" sz="2000" dirty="0"/>
          </a:p>
        </p:txBody>
      </p:sp>
    </p:spTree>
    <p:extLst>
      <p:ext uri="{BB962C8B-B14F-4D97-AF65-F5344CB8AC3E}">
        <p14:creationId xmlns:p14="http://schemas.microsoft.com/office/powerpoint/2010/main" val="687920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types of photo licenses</a:t>
            </a:r>
            <a:endParaRPr lang="en-US" dirty="0"/>
          </a:p>
        </p:txBody>
      </p:sp>
      <p:sp>
        <p:nvSpPr>
          <p:cNvPr id="3" name="TextBox 2"/>
          <p:cNvSpPr txBox="1"/>
          <p:nvPr/>
        </p:nvSpPr>
        <p:spPr>
          <a:xfrm>
            <a:off x="914400" y="1447800"/>
            <a:ext cx="7010400" cy="707886"/>
          </a:xfrm>
          <a:prstGeom prst="rect">
            <a:avLst/>
          </a:prstGeom>
          <a:noFill/>
        </p:spPr>
        <p:txBody>
          <a:bodyPr wrap="square" rtlCol="0">
            <a:spAutoFit/>
          </a:bodyPr>
          <a:lstStyle/>
          <a:p>
            <a:r>
              <a:rPr lang="en-US" sz="2000" dirty="0" smtClean="0">
                <a:hlinkClick r:id="rId2"/>
              </a:rPr>
              <a:t>http://www.flickr.com/creativecommons</a:t>
            </a:r>
            <a:endParaRPr lang="en-US" sz="2000" dirty="0" smtClean="0"/>
          </a:p>
          <a:p>
            <a:pPr marL="285750" indent="-285750">
              <a:buFont typeface="Arial" pitchFamily="34" charset="0"/>
              <a:buChar char="•"/>
            </a:pPr>
            <a:endParaRPr lang="en-US" sz="2000" dirty="0"/>
          </a:p>
        </p:txBody>
      </p:sp>
    </p:spTree>
    <p:extLst>
      <p:ext uri="{BB962C8B-B14F-4D97-AF65-F5344CB8AC3E}">
        <p14:creationId xmlns:p14="http://schemas.microsoft.com/office/powerpoint/2010/main" val="430640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1203124" y="2456647"/>
            <a:ext cx="5648623" cy="669151"/>
          </a:xfrm>
        </p:spPr>
        <p:txBody>
          <a:bodyPr/>
          <a:lstStyle/>
          <a:p>
            <a:r>
              <a:rPr lang="en-US" dirty="0" smtClean="0"/>
              <a:t>license</a:t>
            </a:r>
            <a:endParaRPr lang="en-US" dirty="0"/>
          </a:p>
        </p:txBody>
      </p:sp>
      <p:sp>
        <p:nvSpPr>
          <p:cNvPr id="3" name="TextBox 2"/>
          <p:cNvSpPr txBox="1"/>
          <p:nvPr/>
        </p:nvSpPr>
        <p:spPr>
          <a:xfrm>
            <a:off x="4648200" y="2971800"/>
            <a:ext cx="3810000" cy="1015663"/>
          </a:xfrm>
          <a:prstGeom prst="rect">
            <a:avLst/>
          </a:prstGeom>
          <a:noFill/>
        </p:spPr>
        <p:txBody>
          <a:bodyPr wrap="square" rtlCol="0">
            <a:spAutoFit/>
          </a:bodyPr>
          <a:lstStyle/>
          <a:p>
            <a:r>
              <a:rPr lang="en-US" sz="2000" dirty="0" smtClean="0"/>
              <a:t>A clear way to define the copyright of your creative work so people know how it can be used.</a:t>
            </a:r>
            <a:endParaRPr lang="en-US" sz="2000" dirty="0"/>
          </a:p>
        </p:txBody>
      </p:sp>
    </p:spTree>
    <p:extLst>
      <p:ext uri="{BB962C8B-B14F-4D97-AF65-F5344CB8AC3E}">
        <p14:creationId xmlns:p14="http://schemas.microsoft.com/office/powerpoint/2010/main" val="3397786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1203124" y="2456647"/>
            <a:ext cx="5648623" cy="669151"/>
          </a:xfrm>
        </p:spPr>
        <p:txBody>
          <a:bodyPr/>
          <a:lstStyle/>
          <a:p>
            <a:r>
              <a:rPr lang="en-US" dirty="0" smtClean="0"/>
              <a:t>Public domain</a:t>
            </a:r>
            <a:endParaRPr lang="en-US" dirty="0"/>
          </a:p>
        </p:txBody>
      </p:sp>
      <p:sp>
        <p:nvSpPr>
          <p:cNvPr id="3" name="TextBox 2"/>
          <p:cNvSpPr txBox="1"/>
          <p:nvPr/>
        </p:nvSpPr>
        <p:spPr>
          <a:xfrm>
            <a:off x="4648200" y="2971800"/>
            <a:ext cx="3810000" cy="1015663"/>
          </a:xfrm>
          <a:prstGeom prst="rect">
            <a:avLst/>
          </a:prstGeom>
          <a:noFill/>
        </p:spPr>
        <p:txBody>
          <a:bodyPr wrap="square" rtlCol="0">
            <a:spAutoFit/>
          </a:bodyPr>
          <a:lstStyle/>
          <a:p>
            <a:r>
              <a:rPr lang="en-US" sz="2000" dirty="0" smtClean="0"/>
              <a:t>Creative work that’s not copyrighted and therefore free for you to use however you want.</a:t>
            </a:r>
            <a:endParaRPr lang="en-US" sz="2000" dirty="0"/>
          </a:p>
        </p:txBody>
      </p:sp>
    </p:spTree>
    <p:extLst>
      <p:ext uri="{BB962C8B-B14F-4D97-AF65-F5344CB8AC3E}">
        <p14:creationId xmlns:p14="http://schemas.microsoft.com/office/powerpoint/2010/main" val="4378308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1203124" y="2456647"/>
            <a:ext cx="5648623" cy="669151"/>
          </a:xfrm>
        </p:spPr>
        <p:txBody>
          <a:bodyPr/>
          <a:lstStyle/>
          <a:p>
            <a:r>
              <a:rPr lang="en-US" dirty="0" smtClean="0"/>
              <a:t>Fair use</a:t>
            </a:r>
            <a:endParaRPr lang="en-US" dirty="0"/>
          </a:p>
        </p:txBody>
      </p:sp>
      <p:sp>
        <p:nvSpPr>
          <p:cNvPr id="3" name="TextBox 2"/>
          <p:cNvSpPr txBox="1"/>
          <p:nvPr/>
        </p:nvSpPr>
        <p:spPr>
          <a:xfrm>
            <a:off x="4648200" y="2971800"/>
            <a:ext cx="3810000" cy="2554545"/>
          </a:xfrm>
          <a:prstGeom prst="rect">
            <a:avLst/>
          </a:prstGeom>
          <a:noFill/>
        </p:spPr>
        <p:txBody>
          <a:bodyPr wrap="square" rtlCol="0">
            <a:spAutoFit/>
          </a:bodyPr>
          <a:lstStyle/>
          <a:p>
            <a:r>
              <a:rPr lang="en-US" sz="2000" dirty="0" smtClean="0"/>
              <a:t>The ability to use a small amount of copyrighted work without permission, but only in certain ways and in specific situations (schoolwork and education, news reporting, criticizing or commenting on something, and comedy/parody).</a:t>
            </a:r>
            <a:endParaRPr lang="en-US" sz="2000" dirty="0"/>
          </a:p>
        </p:txBody>
      </p:sp>
    </p:spTree>
    <p:extLst>
      <p:ext uri="{BB962C8B-B14F-4D97-AF65-F5344CB8AC3E}">
        <p14:creationId xmlns:p14="http://schemas.microsoft.com/office/powerpoint/2010/main" val="2195961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Creator’s Responsibilities</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What responsibilities do you have to respect others’ creative work?</a:t>
            </a:r>
            <a:endParaRPr lang="en-US" dirty="0"/>
          </a:p>
        </p:txBody>
      </p:sp>
      <p:sp>
        <p:nvSpPr>
          <p:cNvPr id="4" name="TextBox 3"/>
          <p:cNvSpPr txBox="1"/>
          <p:nvPr/>
        </p:nvSpPr>
        <p:spPr>
          <a:xfrm>
            <a:off x="1281545" y="6086656"/>
            <a:ext cx="7696200" cy="646331"/>
          </a:xfrm>
          <a:prstGeom prst="rect">
            <a:avLst/>
          </a:prstGeom>
          <a:noFill/>
        </p:spPr>
        <p:txBody>
          <a:bodyPr wrap="square" rtlCol="0">
            <a:spAutoFit/>
          </a:bodyPr>
          <a:lstStyle/>
          <a:p>
            <a:r>
              <a:rPr lang="en-US" dirty="0" smtClean="0"/>
              <a:t>A Creator's Responsibilities." </a:t>
            </a:r>
            <a:r>
              <a:rPr lang="en-US" i="1" dirty="0" smtClean="0"/>
              <a:t>Common Sense Media</a:t>
            </a:r>
            <a:r>
              <a:rPr lang="en-US" dirty="0" smtClean="0"/>
              <a:t>. Common Sense Media, Inc.,  2013. Web. 8 Apr. 2013. &lt;http://www.commonsensemedia.org&gt;. </a:t>
            </a:r>
            <a:endParaRPr lang="en-US" dirty="0"/>
          </a:p>
        </p:txBody>
      </p:sp>
    </p:spTree>
    <p:extLst>
      <p:ext uri="{BB962C8B-B14F-4D97-AF65-F5344CB8AC3E}">
        <p14:creationId xmlns:p14="http://schemas.microsoft.com/office/powerpoint/2010/main" val="32172970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174</TotalTime>
  <Words>899</Words>
  <Application>Microsoft Office PowerPoint</Application>
  <PresentationFormat>On-screen Show (4:3)</PresentationFormat>
  <Paragraphs>79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Angles</vt:lpstr>
      <vt:lpstr>Vocabulary review</vt:lpstr>
      <vt:lpstr>Creative work</vt:lpstr>
      <vt:lpstr>copyright</vt:lpstr>
      <vt:lpstr>Creative commons</vt:lpstr>
      <vt:lpstr>Different types of photo licenses</vt:lpstr>
      <vt:lpstr>license</vt:lpstr>
      <vt:lpstr>Public domain</vt:lpstr>
      <vt:lpstr>Fair use</vt:lpstr>
      <vt:lpstr>A Creator’s Responsibilities</vt:lpstr>
      <vt:lpstr>Can you remember when you last copied, downloaded, or shared some type of creative work?</vt:lpstr>
      <vt:lpstr>Can you think of a time when you used someone else’s work in something you made?</vt:lpstr>
      <vt:lpstr>Did you acknowledge the sources used by citing them?</vt:lpstr>
      <vt:lpstr>To Acknowledge…</vt:lpstr>
      <vt:lpstr>piracy</vt:lpstr>
      <vt:lpstr>plagiarism</vt:lpstr>
      <vt:lpstr>Listen for these words in the following  short video</vt:lpstr>
      <vt:lpstr>What are henry’s rights as a creator?</vt:lpstr>
      <vt:lpstr>What are henry’s responsibilities in using other people’s creative work?</vt:lpstr>
      <vt:lpstr>Henry says that pirating material is stealing, no matter how it’s done.  What are examples of pirating?</vt:lpstr>
      <vt:lpstr>Why should you avoid pirating?</vt:lpstr>
      <vt:lpstr>Henry likes to make mash-ups and remixes and put them online.  What does he need to do to make this “fair use”?</vt:lpstr>
      <vt:lpstr>PowerPoint Presentation</vt:lpstr>
      <vt:lpstr>Emilio’s amazing squirrel photo</vt:lpstr>
      <vt:lpstr>Groups period 1</vt:lpstr>
      <vt:lpstr>assessments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Creator’s Responsibilities</dc:title>
  <dc:creator>trimblej</dc:creator>
  <cp:lastModifiedBy>trimblej</cp:lastModifiedBy>
  <cp:revision>25</cp:revision>
  <dcterms:created xsi:type="dcterms:W3CDTF">2013-04-09T00:20:51Z</dcterms:created>
  <dcterms:modified xsi:type="dcterms:W3CDTF">2013-05-07T10:20:40Z</dcterms:modified>
</cp:coreProperties>
</file>